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3" r:id="rId2"/>
    <p:sldId id="284" r:id="rId3"/>
    <p:sldId id="285" r:id="rId4"/>
    <p:sldId id="286" r:id="rId5"/>
    <p:sldId id="288" r:id="rId6"/>
    <p:sldId id="289" r:id="rId7"/>
    <p:sldId id="291" r:id="rId8"/>
    <p:sldId id="292" r:id="rId9"/>
    <p:sldId id="293" r:id="rId10"/>
    <p:sldId id="294" r:id="rId11"/>
    <p:sldId id="299" r:id="rId12"/>
    <p:sldId id="295" r:id="rId13"/>
    <p:sldId id="296" r:id="rId14"/>
    <p:sldId id="297" r:id="rId15"/>
    <p:sldId id="298" r:id="rId16"/>
    <p:sldId id="300" r:id="rId17"/>
    <p:sldId id="301" r:id="rId18"/>
    <p:sldId id="302" r:id="rId19"/>
    <p:sldId id="304" r:id="rId20"/>
    <p:sldId id="312" r:id="rId21"/>
    <p:sldId id="305" r:id="rId22"/>
    <p:sldId id="306" r:id="rId23"/>
    <p:sldId id="310" r:id="rId24"/>
    <p:sldId id="307" r:id="rId25"/>
    <p:sldId id="308" r:id="rId26"/>
    <p:sldId id="309"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50"/>
    <p:penClr>
      <a:srgbClr val="FF0000"/>
    </p:penClr>
  </p:showPr>
  <p:clrMru>
    <a:srgbClr val="008000"/>
    <a:srgbClr val="009900"/>
    <a:srgbClr val="339966"/>
    <a:srgbClr val="FF3300"/>
    <a:srgbClr val="FF6600"/>
    <a:srgbClr val="8D5C13"/>
    <a:srgbClr val="884B18"/>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autoAdjust="0"/>
    <p:restoredTop sz="94660"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27318"/>
    </p:cViewPr>
  </p:outlineViewPr>
  <p:notesTextViewPr>
    <p:cViewPr>
      <p:scale>
        <a:sx n="100" d="100"/>
        <a:sy n="100" d="100"/>
      </p:scale>
      <p:origin x="0" y="0"/>
    </p:cViewPr>
  </p:notesTextViewPr>
  <p:sorterViewPr>
    <p:cViewPr>
      <p:scale>
        <a:sx n="66" d="100"/>
        <a:sy n="66" d="100"/>
      </p:scale>
      <p:origin x="0" y="4392"/>
    </p:cViewPr>
  </p:sorterViewPr>
  <p:notesViewPr>
    <p:cSldViewPr>
      <p:cViewPr varScale="1">
        <p:scale>
          <a:sx n="64" d="100"/>
          <a:sy n="64" d="100"/>
        </p:scale>
        <p:origin x="-930"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A4A3C34-811D-4FD4-ACDA-6A5503DBD59A}" type="datetimeFigureOut">
              <a:rPr lang="en-US"/>
              <a:pPr>
                <a:defRPr/>
              </a:pPr>
              <a:t>5/23/2013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5C59ADD-AF80-466F-9E59-4FAEDEE2514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defRPr>
            </a:lvl1pPr>
          </a:lstStyle>
          <a:p>
            <a:pPr>
              <a:defRPr/>
            </a:pPr>
            <a:fld id="{176B3165-5771-4948-A9F4-4945F5E7F207}" type="datetimeFigureOut">
              <a:rPr lang="en-US"/>
              <a:pPr>
                <a:defRPr/>
              </a:pPr>
              <a:t>5/23/2013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defRPr>
            </a:lvl1pPr>
          </a:lstStyle>
          <a:p>
            <a:pPr>
              <a:defRPr/>
            </a:pPr>
            <a:fld id="{45EA3708-1B61-4617-98DE-6B9DB3051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60E15-2742-4B4A-8E23-19AF926F3543}"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6FA061-890A-4EE5-899A-12557E3B3CCE}" type="datetimeFigureOut">
              <a:rPr lang="en-US"/>
              <a:pPr>
                <a:defRPr/>
              </a:pPr>
              <a:t>5/23/2013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A37323-313C-41C9-A0DB-DD10121774ED}" type="slidenum">
              <a:rPr lang="en-US"/>
              <a:pPr>
                <a:defRPr/>
              </a:pPr>
              <a:t>‹#›</a:t>
            </a:fld>
            <a:endParaRPr lang="en-US"/>
          </a:p>
        </p:txBody>
      </p:sp>
    </p:spTree>
  </p:cSld>
  <p:clrMapOvr>
    <a:masterClrMapping/>
  </p:clrMapOvr>
  <p:transition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4C0FD1-FF39-4577-ACAA-37873A39D063}" type="datetimeFigureOut">
              <a:rPr lang="en-US"/>
              <a:pPr>
                <a:defRPr/>
              </a:pPr>
              <a:t>5/23/2013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DA11B3-F2B7-467B-A3C9-66261F926B40}" type="slidenum">
              <a:rPr lang="en-US"/>
              <a:pPr>
                <a:defRPr/>
              </a:pPr>
              <a:t>‹#›</a:t>
            </a:fld>
            <a:endParaRPr lang="en-US"/>
          </a:p>
        </p:txBody>
      </p:sp>
    </p:spTree>
  </p:cSld>
  <p:clrMapOvr>
    <a:masterClrMapping/>
  </p:clrMapOvr>
  <p:transition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BB81CD-CA8C-4FB9-BC29-B9EDB2960B6D}" type="datetimeFigureOut">
              <a:rPr lang="en-US"/>
              <a:pPr>
                <a:defRPr/>
              </a:pPr>
              <a:t>5/23/2013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C150-3873-4EB3-935F-DD3441F3FE94}" type="slidenum">
              <a:rPr lang="en-US"/>
              <a:pPr>
                <a:defRPr/>
              </a:pPr>
              <a:t>‹#›</a:t>
            </a:fld>
            <a:endParaRPr lang="en-US"/>
          </a:p>
        </p:txBody>
      </p:sp>
    </p:spTree>
  </p:cSld>
  <p:clrMapOvr>
    <a:masterClrMapping/>
  </p:clrMapOvr>
  <p:transition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1BF4E0-74B5-448E-820B-25A9F91294AE}" type="datetimeFigureOut">
              <a:rPr lang="en-US"/>
              <a:pPr>
                <a:defRPr/>
              </a:pPr>
              <a:t>5/23/2013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77F87C-9B83-4023-95FF-4140246E63E2}" type="slidenum">
              <a:rPr lang="en-US"/>
              <a:pPr>
                <a:defRPr/>
              </a:pPr>
              <a:t>‹#›</a:t>
            </a:fld>
            <a:endParaRPr lang="en-US"/>
          </a:p>
        </p:txBody>
      </p:sp>
    </p:spTree>
  </p:cSld>
  <p:clrMapOvr>
    <a:masterClrMapping/>
  </p:clrMapOvr>
  <p:transition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8F190E-0CEB-44CC-AE0F-785E6EB22C4A}" type="datetimeFigureOut">
              <a:rPr lang="en-US"/>
              <a:pPr>
                <a:defRPr/>
              </a:pPr>
              <a:t>5/23/2013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45D6E-8E40-4507-BB0C-6211FF7597E8}" type="slidenum">
              <a:rPr lang="en-US"/>
              <a:pPr>
                <a:defRPr/>
              </a:pPr>
              <a:t>‹#›</a:t>
            </a:fld>
            <a:endParaRPr lang="en-US"/>
          </a:p>
        </p:txBody>
      </p:sp>
    </p:spTree>
  </p:cSld>
  <p:clrMapOvr>
    <a:masterClrMapping/>
  </p:clrMapOvr>
  <p:transition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843F9D-0BD4-4040-A0DD-E5D01E117F14}" type="datetimeFigureOut">
              <a:rPr lang="en-US"/>
              <a:pPr>
                <a:defRPr/>
              </a:pPr>
              <a:t>5/23/2013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0BB871-4FEB-4E0B-B214-8E4B4D9BCA29}" type="slidenum">
              <a:rPr lang="en-US"/>
              <a:pPr>
                <a:defRPr/>
              </a:pPr>
              <a:t>‹#›</a:t>
            </a:fld>
            <a:endParaRPr lang="en-US"/>
          </a:p>
        </p:txBody>
      </p:sp>
    </p:spTree>
  </p:cSld>
  <p:clrMapOvr>
    <a:masterClrMapping/>
  </p:clrMapOvr>
  <p:transition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F360B8-7E9C-4130-9CF1-249B9C91980D}" type="datetimeFigureOut">
              <a:rPr lang="en-US"/>
              <a:pPr>
                <a:defRPr/>
              </a:pPr>
              <a:t>5/23/2013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FDDEEF-26B1-477F-9BB2-7EA968CCB024}" type="slidenum">
              <a:rPr lang="en-US"/>
              <a:pPr>
                <a:defRPr/>
              </a:pPr>
              <a:t>‹#›</a:t>
            </a:fld>
            <a:endParaRPr lang="en-US"/>
          </a:p>
        </p:txBody>
      </p:sp>
    </p:spTree>
  </p:cSld>
  <p:clrMapOvr>
    <a:masterClrMapping/>
  </p:clrMapOvr>
  <p:transition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7A790E-017D-4F33-BE71-D7399696EB4D}" type="datetimeFigureOut">
              <a:rPr lang="en-US"/>
              <a:pPr>
                <a:defRPr/>
              </a:pPr>
              <a:t>5/23/2013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B1E2FF-5C72-432E-958D-907B9A18B0DA}" type="slidenum">
              <a:rPr lang="en-US"/>
              <a:pPr>
                <a:defRPr/>
              </a:pPr>
              <a:t>‹#›</a:t>
            </a:fld>
            <a:endParaRPr lang="en-US"/>
          </a:p>
        </p:txBody>
      </p:sp>
    </p:spTree>
  </p:cSld>
  <p:clrMapOvr>
    <a:masterClrMapping/>
  </p:clrMapOvr>
  <p:transition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38C9DD-A661-40C0-9532-F2C36CBEDACF}" type="datetimeFigureOut">
              <a:rPr lang="en-US"/>
              <a:pPr>
                <a:defRPr/>
              </a:pPr>
              <a:t>5/23/2013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B3D61E-5EC8-4231-A696-9760641F6415}" type="slidenum">
              <a:rPr lang="en-US"/>
              <a:pPr>
                <a:defRPr/>
              </a:pPr>
              <a:t>‹#›</a:t>
            </a:fld>
            <a:endParaRPr lang="en-US"/>
          </a:p>
        </p:txBody>
      </p:sp>
    </p:spTree>
  </p:cSld>
  <p:clrMapOvr>
    <a:masterClrMapping/>
  </p:clrMapOvr>
  <p:transition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96D8FD-8E65-4762-90A0-DBBCEB4659DE}" type="datetimeFigureOut">
              <a:rPr lang="en-US"/>
              <a:pPr>
                <a:defRPr/>
              </a:pPr>
              <a:t>5/23/2013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5972FC-654D-4EF1-909F-8CAC5CB47914}" type="slidenum">
              <a:rPr lang="en-US"/>
              <a:pPr>
                <a:defRPr/>
              </a:pPr>
              <a:t>‹#›</a:t>
            </a:fld>
            <a:endParaRPr lang="en-US"/>
          </a:p>
        </p:txBody>
      </p:sp>
    </p:spTree>
  </p:cSld>
  <p:clrMapOvr>
    <a:masterClrMapping/>
  </p:clrMapOvr>
  <p:transition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930B0-D17E-4C33-BD10-030F08710AC1}" type="datetimeFigureOut">
              <a:rPr lang="en-US"/>
              <a:pPr>
                <a:defRPr/>
              </a:pPr>
              <a:t>5/23/2013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D5CF61-1493-4462-B0D3-5909F97E2C75}" type="slidenum">
              <a:rPr lang="en-US"/>
              <a:pPr>
                <a:defRPr/>
              </a:pPr>
              <a:t>‹#›</a:t>
            </a:fld>
            <a:endParaRPr lang="en-US"/>
          </a:p>
        </p:txBody>
      </p:sp>
    </p:spTree>
  </p:cSld>
  <p:clrMapOvr>
    <a:masterClrMapping/>
  </p:clrMapOvr>
  <p:transition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DC23D2-8417-4686-A362-9840CE524E1D}" type="datetimeFigureOut">
              <a:rPr lang="en-US"/>
              <a:pPr>
                <a:defRPr/>
              </a:pPr>
              <a:t>5/23/2013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7F077CC-AD29-4AC9-B9F2-8F06F95D7B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2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5334000"/>
            <a:ext cx="8229600" cy="1143000"/>
          </a:xfrm>
          <a:solidFill>
            <a:schemeClr val="accent6">
              <a:lumMod val="75000"/>
            </a:schemeClr>
          </a:solidFill>
        </p:spPr>
        <p:txBody>
          <a:bodyPr/>
          <a:lstStyle/>
          <a:p>
            <a:pPr eaLnBrk="1" hangingPunct="1">
              <a:defRPr/>
            </a:pPr>
            <a:r>
              <a:rPr lang="en-US" sz="11500" b="1" dirty="0" smtClean="0">
                <a:latin typeface="Tempus Sans ITC" pitchFamily="82" charset="0"/>
              </a:rPr>
              <a:t>GIVING</a:t>
            </a:r>
          </a:p>
        </p:txBody>
      </p:sp>
      <p:sp>
        <p:nvSpPr>
          <p:cNvPr id="27651" name="Content Placeholder 2"/>
          <p:cNvSpPr>
            <a:spLocks noGrp="1"/>
          </p:cNvSpPr>
          <p:nvPr>
            <p:ph idx="1"/>
          </p:nvPr>
        </p:nvSpPr>
        <p:spPr>
          <a:xfrm>
            <a:off x="304800" y="228600"/>
            <a:ext cx="8229600" cy="3581400"/>
          </a:xfrm>
        </p:spPr>
        <p:txBody>
          <a:bodyPr/>
          <a:lstStyle/>
          <a:p>
            <a:pPr eaLnBrk="1" hangingPunct="1">
              <a:buFont typeface="Arial" charset="0"/>
              <a:buNone/>
            </a:pPr>
            <a:r>
              <a:rPr lang="en-US" sz="2800" b="1" smtClean="0">
                <a:solidFill>
                  <a:schemeClr val="bg1"/>
                </a:solidFill>
                <a:latin typeface="Tempus Sans ITC" pitchFamily="82" charset="0"/>
              </a:rPr>
              <a:t>	It’s a universal law…we have to give before we get.  We must plant the seeds before we reap the harvest.  The more we sow, the more we reap.  In giving to others, we find ourselves blessed.  The law works to give us back more than we have sown.  The Giver’s harvest is always full.</a:t>
            </a:r>
          </a:p>
        </p:txBody>
      </p:sp>
    </p:spTree>
  </p:cSld>
  <p:clrMapOvr>
    <a:masterClrMapping/>
  </p:clrMapOvr>
  <p:transition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228600"/>
            <a:ext cx="6400800" cy="1143000"/>
          </a:xfrm>
        </p:spPr>
        <p:txBody>
          <a:bodyPr/>
          <a:lstStyle/>
          <a:p>
            <a:pPr eaLnBrk="1" hangingPunct="1"/>
            <a:r>
              <a:rPr lang="en-US" sz="7200" smtClean="0">
                <a:solidFill>
                  <a:schemeClr val="bg1"/>
                </a:solidFill>
                <a:latin typeface="Tempus Sans ITC" pitchFamily="82" charset="0"/>
              </a:rPr>
              <a:t>MOTIVATION</a:t>
            </a:r>
          </a:p>
        </p:txBody>
      </p:sp>
      <p:sp>
        <p:nvSpPr>
          <p:cNvPr id="36867" name="Content Placeholder 2"/>
          <p:cNvSpPr>
            <a:spLocks noGrp="1"/>
          </p:cNvSpPr>
          <p:nvPr>
            <p:ph idx="1"/>
          </p:nvPr>
        </p:nvSpPr>
        <p:spPr>
          <a:xfrm>
            <a:off x="3505200" y="1371600"/>
            <a:ext cx="5410200" cy="2286000"/>
          </a:xfrm>
        </p:spPr>
        <p:txBody>
          <a:bodyPr/>
          <a:lstStyle/>
          <a:p>
            <a:pPr eaLnBrk="1" hangingPunct="1">
              <a:buFont typeface="Arial" charset="0"/>
              <a:buNone/>
              <a:defRPr/>
            </a:pPr>
            <a:r>
              <a:rPr lang="en-US" sz="2000" b="1" dirty="0" smtClean="0">
                <a:latin typeface="Tempus Sans ITC" pitchFamily="82" charset="0"/>
              </a:rPr>
              <a:t>	</a:t>
            </a:r>
            <a:r>
              <a:rPr lang="en-US" sz="2000" b="1" dirty="0" smtClean="0">
                <a:solidFill>
                  <a:schemeClr val="bg1"/>
                </a:solidFill>
                <a:latin typeface="Tempus Sans ITC" pitchFamily="82" charset="0"/>
              </a:rPr>
              <a:t>We are motivated to the degree </a:t>
            </a:r>
            <a:r>
              <a:rPr lang="en-US" sz="2000" b="1" dirty="0" smtClean="0">
                <a:solidFill>
                  <a:schemeClr val="accent3">
                    <a:lumMod val="50000"/>
                  </a:schemeClr>
                </a:solidFill>
                <a:latin typeface="Tempus Sans ITC" pitchFamily="82" charset="0"/>
              </a:rPr>
              <a:t>that the </a:t>
            </a:r>
            <a:r>
              <a:rPr lang="en-US" sz="2000" b="1" dirty="0" smtClean="0">
                <a:solidFill>
                  <a:schemeClr val="bg1"/>
                </a:solidFill>
                <a:latin typeface="Tempus Sans ITC" pitchFamily="82" charset="0"/>
              </a:rPr>
              <a:t>decisions we make are OUR decisions.  To be honest with ourselves, to sincerely know what we really want, is the key to motivation.  We are always in a position to decide.  We can decide to do something or we can decide to do nothing.  </a:t>
            </a:r>
          </a:p>
        </p:txBody>
      </p:sp>
    </p:spTree>
  </p:cSld>
  <p:clrMapOvr>
    <a:masterClrMapping/>
  </p:clrMapOvr>
  <p:transition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9600" smtClean="0">
                <a:latin typeface="Tempus Sans ITC" pitchFamily="82" charset="0"/>
              </a:rPr>
              <a:t>POWER</a:t>
            </a:r>
          </a:p>
        </p:txBody>
      </p:sp>
      <p:sp>
        <p:nvSpPr>
          <p:cNvPr id="37891" name="Content Placeholder 2"/>
          <p:cNvSpPr>
            <a:spLocks noGrp="1"/>
          </p:cNvSpPr>
          <p:nvPr>
            <p:ph idx="1"/>
          </p:nvPr>
        </p:nvSpPr>
        <p:spPr>
          <a:xfrm>
            <a:off x="228600" y="0"/>
            <a:ext cx="2438400" cy="4525963"/>
          </a:xfrm>
        </p:spPr>
        <p:txBody>
          <a:bodyPr/>
          <a:lstStyle/>
          <a:p>
            <a:pPr>
              <a:buFont typeface="Arial" charset="0"/>
              <a:buNone/>
            </a:pPr>
            <a:r>
              <a:rPr lang="en-US" sz="2000" b="1" smtClean="0">
                <a:latin typeface="Tempus Sans ITC" pitchFamily="82" charset="0"/>
              </a:rPr>
              <a:t>	Power comes from knowing how to do something.  People with power are people who know how to get things done.  Sometimes knowing how to do something is virtually the same as having done it.  When we educate ourselves, we build power to accomplish our goals.</a:t>
            </a:r>
          </a:p>
        </p:txBody>
      </p:sp>
    </p:spTree>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28600"/>
            <a:ext cx="8229600" cy="1143000"/>
          </a:xfrm>
        </p:spPr>
        <p:txBody>
          <a:bodyPr/>
          <a:lstStyle/>
          <a:p>
            <a:r>
              <a:rPr lang="en-US" sz="8000" smtClean="0">
                <a:latin typeface="Tempus Sans ITC" pitchFamily="82" charset="0"/>
              </a:rPr>
              <a:t>OPPORTUNITY</a:t>
            </a:r>
            <a:r>
              <a:rPr lang="en-US" smtClean="0"/>
              <a:t>	</a:t>
            </a:r>
          </a:p>
        </p:txBody>
      </p:sp>
      <p:sp>
        <p:nvSpPr>
          <p:cNvPr id="38915" name="Content Placeholder 2"/>
          <p:cNvSpPr>
            <a:spLocks noGrp="1"/>
          </p:cNvSpPr>
          <p:nvPr>
            <p:ph idx="1"/>
          </p:nvPr>
        </p:nvSpPr>
        <p:spPr>
          <a:xfrm>
            <a:off x="1219200" y="2286000"/>
            <a:ext cx="5181600" cy="1828800"/>
          </a:xfrm>
        </p:spPr>
        <p:txBody>
          <a:bodyPr/>
          <a:lstStyle/>
          <a:p>
            <a:pPr>
              <a:buFont typeface="Arial" charset="0"/>
              <a:buNone/>
            </a:pPr>
            <a:r>
              <a:rPr lang="en-US" sz="2400" b="1" smtClean="0">
                <a:solidFill>
                  <a:schemeClr val="bg1"/>
                </a:solidFill>
                <a:latin typeface="Tempus Sans ITC" pitchFamily="82" charset="0"/>
              </a:rPr>
              <a:t>	We develop opportunity by applying persistence to the possibilities.  Opportunity is all around us.  If we seek it, we will find it.  And if the door of opportunity is closed, we must knock on it…and keep knocking until it opens.</a:t>
            </a:r>
          </a:p>
        </p:txBody>
      </p:sp>
    </p:spTree>
  </p:cSld>
  <p:clrMapOvr>
    <a:masterClrMapping/>
  </p:clrMapOvr>
  <p:transition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304800"/>
            <a:ext cx="8229600" cy="1143000"/>
          </a:xfrm>
        </p:spPr>
        <p:txBody>
          <a:bodyPr/>
          <a:lstStyle/>
          <a:p>
            <a:r>
              <a:rPr lang="en-US" smtClean="0"/>
              <a:t>PERSISTENCE</a:t>
            </a:r>
          </a:p>
        </p:txBody>
      </p:sp>
      <p:sp>
        <p:nvSpPr>
          <p:cNvPr id="39939" name="Content Placeholder 2"/>
          <p:cNvSpPr>
            <a:spLocks noGrp="1"/>
          </p:cNvSpPr>
          <p:nvPr>
            <p:ph idx="1"/>
          </p:nvPr>
        </p:nvSpPr>
        <p:spPr>
          <a:xfrm>
            <a:off x="7162800" y="1265238"/>
            <a:ext cx="3429000" cy="5592762"/>
          </a:xfrm>
        </p:spPr>
        <p:txBody>
          <a:bodyPr/>
          <a:lstStyle/>
          <a:p>
            <a:endParaRPr lang="en-US" sz="2400" b="1" smtClean="0">
              <a:latin typeface="Tempus Sans ITC" pitchFamily="82" charset="0"/>
            </a:endParaRPr>
          </a:p>
        </p:txBody>
      </p:sp>
      <p:pic>
        <p:nvPicPr>
          <p:cNvPr id="39940" name="Picture 3" descr="climbachieve05eu-1.jpg"/>
          <p:cNvPicPr>
            <a:picLocks noChangeAspect="1"/>
          </p:cNvPicPr>
          <p:nvPr/>
        </p:nvPicPr>
        <p:blipFill>
          <a:blip r:embed="rId2" cstate="print"/>
          <a:srcRect/>
          <a:stretch>
            <a:fillRect/>
          </a:stretch>
        </p:blipFill>
        <p:spPr bwMode="auto">
          <a:xfrm>
            <a:off x="0" y="-95250"/>
            <a:ext cx="9144000" cy="6953250"/>
          </a:xfrm>
          <a:prstGeom prst="rect">
            <a:avLst/>
          </a:prstGeom>
          <a:noFill/>
          <a:ln w="9525">
            <a:noFill/>
            <a:miter lim="800000"/>
            <a:headEnd/>
            <a:tailEnd/>
          </a:ln>
        </p:spPr>
      </p:pic>
      <p:sp>
        <p:nvSpPr>
          <p:cNvPr id="39941" name="TextBox 4"/>
          <p:cNvSpPr txBox="1">
            <a:spLocks noChangeArrowheads="1"/>
          </p:cNvSpPr>
          <p:nvPr/>
        </p:nvSpPr>
        <p:spPr bwMode="auto">
          <a:xfrm>
            <a:off x="1371600" y="228600"/>
            <a:ext cx="8305800" cy="1323975"/>
          </a:xfrm>
          <a:prstGeom prst="rect">
            <a:avLst/>
          </a:prstGeom>
          <a:noFill/>
          <a:ln w="9525">
            <a:noFill/>
            <a:miter lim="800000"/>
            <a:headEnd/>
            <a:tailEnd/>
          </a:ln>
        </p:spPr>
        <p:txBody>
          <a:bodyPr>
            <a:spAutoFit/>
          </a:bodyPr>
          <a:lstStyle/>
          <a:p>
            <a:endParaRPr lang="en-US" sz="8000">
              <a:solidFill>
                <a:schemeClr val="bg1"/>
              </a:solidFill>
              <a:latin typeface="Tempus Sans ITC" pitchFamily="82" charset="0"/>
            </a:endParaRPr>
          </a:p>
        </p:txBody>
      </p:sp>
      <p:sp>
        <p:nvSpPr>
          <p:cNvPr id="39942" name="TextBox 6"/>
          <p:cNvSpPr txBox="1">
            <a:spLocks noChangeArrowheads="1"/>
          </p:cNvSpPr>
          <p:nvPr/>
        </p:nvSpPr>
        <p:spPr bwMode="auto">
          <a:xfrm>
            <a:off x="0" y="2895600"/>
            <a:ext cx="9144000" cy="2678113"/>
          </a:xfrm>
          <a:prstGeom prst="rect">
            <a:avLst/>
          </a:prstGeom>
          <a:noFill/>
          <a:ln w="9525">
            <a:noFill/>
            <a:miter lim="800000"/>
            <a:headEnd/>
            <a:tailEnd/>
          </a:ln>
        </p:spPr>
        <p:txBody>
          <a:bodyPr>
            <a:spAutoFit/>
          </a:bodyPr>
          <a:lstStyle/>
          <a:p>
            <a:r>
              <a:rPr lang="en-US" sz="2800" b="1">
                <a:solidFill>
                  <a:schemeClr val="bg1"/>
                </a:solidFill>
                <a:latin typeface="Tempus Sans ITC" pitchFamily="82" charset="0"/>
              </a:rPr>
              <a:t>The power to hold on in spite of everything, to endure…this is the winner’s  quality.  Persistence is the ability to face defeat  again and again without giving up…to push on in the face of great difficulty.  Persistence means taking pains to overcome every obstacle, to do all that’s necessary to reach our goals.</a:t>
            </a:r>
          </a:p>
        </p:txBody>
      </p:sp>
    </p:spTree>
  </p:cSld>
  <p:clrMapOvr>
    <a:masterClrMapping/>
  </p:clrMapOvr>
  <p:transition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28600"/>
            <a:ext cx="8229600" cy="1143000"/>
          </a:xfrm>
        </p:spPr>
        <p:txBody>
          <a:bodyPr/>
          <a:lstStyle/>
          <a:p>
            <a:r>
              <a:rPr lang="en-US" sz="9600" smtClean="0">
                <a:latin typeface="Tempus Sans ITC" pitchFamily="82" charset="0"/>
              </a:rPr>
              <a:t>PLANNING</a:t>
            </a:r>
          </a:p>
        </p:txBody>
      </p:sp>
      <p:sp>
        <p:nvSpPr>
          <p:cNvPr id="40963" name="Content Placeholder 2"/>
          <p:cNvSpPr>
            <a:spLocks noGrp="1"/>
          </p:cNvSpPr>
          <p:nvPr>
            <p:ph idx="1"/>
          </p:nvPr>
        </p:nvSpPr>
        <p:spPr>
          <a:xfrm>
            <a:off x="1524000" y="1447800"/>
            <a:ext cx="6248400" cy="1600200"/>
          </a:xfrm>
        </p:spPr>
        <p:txBody>
          <a:bodyPr/>
          <a:lstStyle/>
          <a:p>
            <a:pPr>
              <a:buFont typeface="Arial" charset="0"/>
              <a:buNone/>
            </a:pPr>
            <a:r>
              <a:rPr lang="en-US" sz="2400" smtClean="0">
                <a:latin typeface="Tempus Sans ITC" pitchFamily="82" charset="0"/>
              </a:rPr>
              <a:t>	</a:t>
            </a:r>
            <a:r>
              <a:rPr lang="en-US" sz="2400" b="1" smtClean="0">
                <a:latin typeface="Tempus Sans ITC" pitchFamily="82" charset="0"/>
              </a:rPr>
              <a:t>Planning is like a roadmap.  It can point us in the right direction, and keep us on course.  Planning means mapping out how to get from where we are now to where we want to be.  Planning is the power tool for achievement…the magic bridge to our goal.</a:t>
            </a:r>
          </a:p>
        </p:txBody>
      </p:sp>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36000" r="-36000"/>
          </a:stretch>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228600"/>
            <a:ext cx="8229600" cy="1143000"/>
          </a:xfrm>
        </p:spPr>
        <p:txBody>
          <a:bodyPr/>
          <a:lstStyle/>
          <a:p>
            <a:r>
              <a:rPr lang="en-US" sz="8000" b="1" smtClean="0">
                <a:solidFill>
                  <a:schemeClr val="bg1"/>
                </a:solidFill>
                <a:latin typeface="Tempus Sans ITC" pitchFamily="82" charset="0"/>
              </a:rPr>
              <a:t>POSSIBILITIES</a:t>
            </a:r>
          </a:p>
        </p:txBody>
      </p:sp>
      <p:sp>
        <p:nvSpPr>
          <p:cNvPr id="41987" name="Content Placeholder 2"/>
          <p:cNvSpPr>
            <a:spLocks noGrp="1"/>
          </p:cNvSpPr>
          <p:nvPr>
            <p:ph idx="1"/>
          </p:nvPr>
        </p:nvSpPr>
        <p:spPr>
          <a:xfrm>
            <a:off x="2286000" y="2514600"/>
            <a:ext cx="5105400" cy="3505200"/>
          </a:xfrm>
        </p:spPr>
        <p:txBody>
          <a:bodyPr/>
          <a:lstStyle/>
          <a:p>
            <a:pPr>
              <a:buFont typeface="Arial" charset="0"/>
              <a:buNone/>
            </a:pPr>
            <a:r>
              <a:rPr lang="en-US" sz="2400" smtClean="0">
                <a:latin typeface="Tempus Sans ITC" pitchFamily="82" charset="0"/>
              </a:rPr>
              <a:t>	There are no limits to our possibilities.  At any moment, we have more  possibilities than we can act upon…when we imagine the possibilities, our vision expands, we capture our dreams, and </a:t>
            </a:r>
          </a:p>
          <a:p>
            <a:pPr>
              <a:buFont typeface="Arial" charset="0"/>
              <a:buNone/>
            </a:pPr>
            <a:r>
              <a:rPr lang="en-US" sz="2400" smtClean="0">
                <a:latin typeface="Tempus Sans ITC" pitchFamily="82" charset="0"/>
              </a:rPr>
              <a:t>    our life is full.  We can reach out and touch the limits of our being.</a:t>
            </a:r>
          </a:p>
        </p:txBody>
      </p:sp>
    </p:spTree>
  </p:cSld>
  <p:clrMapOvr>
    <a:masterClrMapping/>
  </p:clrMapOvr>
  <p:transition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0" y="5562600"/>
            <a:ext cx="9144000" cy="1143000"/>
          </a:xfrm>
        </p:spPr>
        <p:txBody>
          <a:bodyPr/>
          <a:lstStyle/>
          <a:p>
            <a:r>
              <a:rPr lang="en-US" sz="9600" smtClean="0">
                <a:latin typeface="Tempus Sans ITC" pitchFamily="82" charset="0"/>
              </a:rPr>
              <a:t>RESPONSIBILITY</a:t>
            </a:r>
          </a:p>
        </p:txBody>
      </p:sp>
      <p:sp>
        <p:nvSpPr>
          <p:cNvPr id="43011" name="Content Placeholder 2"/>
          <p:cNvSpPr>
            <a:spLocks noGrp="1"/>
          </p:cNvSpPr>
          <p:nvPr>
            <p:ph idx="1"/>
          </p:nvPr>
        </p:nvSpPr>
        <p:spPr>
          <a:xfrm>
            <a:off x="6019800" y="0"/>
            <a:ext cx="3124200" cy="4525963"/>
          </a:xfrm>
        </p:spPr>
        <p:txBody>
          <a:bodyPr/>
          <a:lstStyle/>
          <a:p>
            <a:pPr>
              <a:buFont typeface="Arial" charset="0"/>
              <a:buNone/>
            </a:pPr>
            <a:r>
              <a:rPr lang="en-US" sz="2000" b="1" smtClean="0">
                <a:latin typeface="Tempus Sans ITC" pitchFamily="82" charset="0"/>
              </a:rPr>
              <a:t>The power to fulfill our dreams is within each of us.  We alone have the responsibility to shape our lives.  When we understand this, we know that nothing, and no one, can deny us greatness.  We are the ones pushing ourselves forward or holding ourselves back.  The power to succeed or fail is ours and ours alone.</a:t>
            </a:r>
          </a:p>
        </p:txBody>
      </p:sp>
    </p:spTree>
  </p:cSld>
  <p:clrMapOvr>
    <a:masterClrMapping/>
  </p:clrMapOvr>
  <p:transition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r>
              <a:rPr lang="en-US" sz="9600" smtClean="0">
                <a:latin typeface="Tempus Sans ITC" pitchFamily="82" charset="0"/>
              </a:rPr>
              <a:t>SECURITY</a:t>
            </a:r>
          </a:p>
        </p:txBody>
      </p:sp>
      <p:sp>
        <p:nvSpPr>
          <p:cNvPr id="44035" name="Content Placeholder 2"/>
          <p:cNvSpPr>
            <a:spLocks noGrp="1"/>
          </p:cNvSpPr>
          <p:nvPr>
            <p:ph idx="1"/>
          </p:nvPr>
        </p:nvSpPr>
        <p:spPr>
          <a:xfrm>
            <a:off x="0" y="2667000"/>
            <a:ext cx="3429000" cy="4525963"/>
          </a:xfrm>
        </p:spPr>
        <p:txBody>
          <a:bodyPr/>
          <a:lstStyle/>
          <a:p>
            <a:pPr>
              <a:buFont typeface="Arial" charset="0"/>
              <a:buNone/>
            </a:pPr>
            <a:r>
              <a:rPr lang="en-US" sz="2000" b="1" smtClean="0">
                <a:latin typeface="Tempus Sans ITC" pitchFamily="82" charset="0"/>
              </a:rPr>
              <a:t>We are secure to the degree that we can accept change.  Security comes from being able to bend…insecurity, from breaking when things don’t go our way.  Those that are the most secure are best able to accept change.  Not by standing still, but by growing, moving, being energized, do we become secure.</a:t>
            </a:r>
          </a:p>
        </p:txBody>
      </p:sp>
      <p:sp>
        <p:nvSpPr>
          <p:cNvPr id="44036" name="TextBox 3"/>
          <p:cNvSpPr txBox="1">
            <a:spLocks noChangeArrowheads="1"/>
          </p:cNvSpPr>
          <p:nvPr/>
        </p:nvSpPr>
        <p:spPr bwMode="auto">
          <a:xfrm flipV="1">
            <a:off x="0" y="6477000"/>
            <a:ext cx="9144000" cy="369888"/>
          </a:xfrm>
          <a:prstGeom prst="rect">
            <a:avLst/>
          </a:prstGeom>
          <a:solidFill>
            <a:schemeClr val="tx1">
              <a:lumMod val="95000"/>
              <a:lumOff val="5000"/>
            </a:schemeClr>
          </a:solidFill>
          <a:ln w="9525">
            <a:solidFill>
              <a:schemeClr val="tx1">
                <a:lumMod val="95000"/>
                <a:lumOff val="5000"/>
              </a:schemeClr>
            </a:solidFill>
            <a:miter lim="800000"/>
            <a:headEnd/>
            <a:tailEnd/>
          </a:ln>
        </p:spPr>
        <p:txBody>
          <a:bodyPr>
            <a:spAutoFit/>
          </a:bodyPr>
          <a:lstStyle/>
          <a:p>
            <a:pPr>
              <a:defRPr/>
            </a:pPr>
            <a:r>
              <a:rPr lang="en-US" dirty="0"/>
              <a:t>------------</a:t>
            </a:r>
          </a:p>
        </p:txBody>
      </p:sp>
    </p:spTree>
  </p:cSld>
  <p:clrMapOvr>
    <a:masterClrMapping/>
  </p:clrMapOvr>
  <p:transition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pic>
        <p:nvPicPr>
          <p:cNvPr id="45059" name="Content Placeholder 3" descr="06_17gandhi%20and%20crowd250.jpg"/>
          <p:cNvPicPr>
            <a:picLocks noGrp="1" noChangeAspect="1"/>
          </p:cNvPicPr>
          <p:nvPr>
            <p:ph idx="1"/>
          </p:nvPr>
        </p:nvPicPr>
        <p:blipFill>
          <a:blip r:embed="rId2" cstate="print"/>
          <a:srcRect/>
          <a:stretch>
            <a:fillRect/>
          </a:stretch>
        </p:blipFill>
        <p:spPr>
          <a:xfrm>
            <a:off x="1879600" y="0"/>
            <a:ext cx="7264400" cy="6905625"/>
          </a:xfrm>
        </p:spPr>
      </p:pic>
      <p:sp>
        <p:nvSpPr>
          <p:cNvPr id="45060" name="TextBox 4"/>
          <p:cNvSpPr txBox="1">
            <a:spLocks noChangeArrowheads="1"/>
          </p:cNvSpPr>
          <p:nvPr/>
        </p:nvSpPr>
        <p:spPr bwMode="auto">
          <a:xfrm>
            <a:off x="0" y="5334000"/>
            <a:ext cx="4800600" cy="1570038"/>
          </a:xfrm>
          <a:prstGeom prst="rect">
            <a:avLst/>
          </a:prstGeom>
          <a:solidFill>
            <a:schemeClr val="bg1"/>
          </a:solidFill>
          <a:ln w="9525">
            <a:noFill/>
            <a:miter lim="800000"/>
            <a:headEnd/>
            <a:tailEnd/>
          </a:ln>
        </p:spPr>
        <p:txBody>
          <a:bodyPr>
            <a:spAutoFit/>
          </a:bodyPr>
          <a:lstStyle/>
          <a:p>
            <a:r>
              <a:rPr lang="en-US" sz="9600">
                <a:latin typeface="Tempus Sans ITC" pitchFamily="82" charset="0"/>
              </a:rPr>
              <a:t>SERVICE</a:t>
            </a:r>
          </a:p>
        </p:txBody>
      </p:sp>
      <p:sp>
        <p:nvSpPr>
          <p:cNvPr id="45061" name="TextBox 4"/>
          <p:cNvSpPr txBox="1">
            <a:spLocks noChangeArrowheads="1"/>
          </p:cNvSpPr>
          <p:nvPr/>
        </p:nvSpPr>
        <p:spPr bwMode="auto">
          <a:xfrm>
            <a:off x="0" y="0"/>
            <a:ext cx="1981200" cy="5354638"/>
          </a:xfrm>
          <a:prstGeom prst="rect">
            <a:avLst/>
          </a:prstGeom>
          <a:noFill/>
          <a:ln w="9525">
            <a:noFill/>
            <a:miter lim="800000"/>
            <a:headEnd/>
            <a:tailEnd/>
          </a:ln>
        </p:spPr>
        <p:txBody>
          <a:bodyPr>
            <a:spAutoFit/>
          </a:bodyPr>
          <a:lstStyle/>
          <a:p>
            <a:r>
              <a:rPr lang="en-US" b="1">
                <a:latin typeface="Tempus Sans ITC" pitchFamily="82" charset="0"/>
              </a:rPr>
              <a:t>No one achieves greatness without being of service.  Service is the essence of greatness.  All great men and women became great because they gave some talent or ability in the service of others.  No matter how small our talent, we too can contribute in some way to others…we too can become great.</a:t>
            </a:r>
          </a:p>
        </p:txBody>
      </p:sp>
    </p:spTree>
  </p:cSld>
  <p:clrMapOvr>
    <a:masterClrMapping/>
  </p:clrMapOvr>
  <p:transition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22000"/>
          </a:stretch>
        </a:blip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029200"/>
            <a:ext cx="8229600" cy="1143000"/>
          </a:xfrm>
        </p:spPr>
        <p:txBody>
          <a:bodyPr/>
          <a:lstStyle/>
          <a:p>
            <a:r>
              <a:rPr lang="en-US" sz="9600" smtClean="0">
                <a:latin typeface="Tempus Sans ITC" pitchFamily="82" charset="0"/>
              </a:rPr>
              <a:t>SIMPLICITY</a:t>
            </a:r>
          </a:p>
        </p:txBody>
      </p:sp>
      <p:sp>
        <p:nvSpPr>
          <p:cNvPr id="46083" name="Content Placeholder 2"/>
          <p:cNvSpPr>
            <a:spLocks noGrp="1"/>
          </p:cNvSpPr>
          <p:nvPr>
            <p:ph idx="1"/>
          </p:nvPr>
        </p:nvSpPr>
        <p:spPr>
          <a:xfrm>
            <a:off x="0" y="0"/>
            <a:ext cx="4343400" cy="4525963"/>
          </a:xfrm>
        </p:spPr>
        <p:txBody>
          <a:bodyPr/>
          <a:lstStyle/>
          <a:p>
            <a:pPr>
              <a:buFont typeface="Arial" charset="0"/>
              <a:buNone/>
            </a:pPr>
            <a:r>
              <a:rPr lang="en-US" sz="2400" smtClean="0">
                <a:latin typeface="Tempus Sans ITC" pitchFamily="82" charset="0"/>
              </a:rPr>
              <a:t>	By understanding the simple, we can understand the complex.  We increase our understanding of any subject by progressing from the simple to the complex.  When we divide the complex into simple parts, and master them, no project is too difficult.  The key to mastery is simplicity.</a:t>
            </a:r>
          </a:p>
        </p:txBody>
      </p:sp>
    </p:spTree>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GOALS	</a:t>
            </a:r>
          </a:p>
        </p:txBody>
      </p:sp>
      <p:sp>
        <p:nvSpPr>
          <p:cNvPr id="28675" name="Content Placeholder 2"/>
          <p:cNvSpPr>
            <a:spLocks noGrp="1"/>
          </p:cNvSpPr>
          <p:nvPr>
            <p:ph idx="1"/>
          </p:nvPr>
        </p:nvSpPr>
        <p:spPr>
          <a:xfrm>
            <a:off x="2438400" y="-914400"/>
            <a:ext cx="8229600" cy="4525963"/>
          </a:xfrm>
        </p:spPr>
        <p:txBody>
          <a:bodyPr/>
          <a:lstStyle/>
          <a:p>
            <a:pPr eaLnBrk="1" hangingPunct="1"/>
            <a:endParaRPr lang="en-US" smtClean="0"/>
          </a:p>
        </p:txBody>
      </p:sp>
      <p:pic>
        <p:nvPicPr>
          <p:cNvPr id="28676" name="Picture 5" descr="[Gendarme.jpg]&#10;'Rébuffat-like' picture taken from the 2nd camp on the glacier."/>
          <p:cNvPicPr>
            <a:picLocks noChangeAspect="1" noChangeArrowheads="1"/>
          </p:cNvPicPr>
          <p:nvPr/>
        </p:nvPicPr>
        <p:blipFill>
          <a:blip r:embed="rId2" cstate="print"/>
          <a:srcRect/>
          <a:stretch>
            <a:fillRect/>
          </a:stretch>
        </p:blipFill>
        <p:spPr bwMode="auto">
          <a:xfrm>
            <a:off x="63500" y="-136525"/>
            <a:ext cx="9326563" cy="6994525"/>
          </a:xfrm>
          <a:prstGeom prst="rect">
            <a:avLst/>
          </a:prstGeom>
          <a:noFill/>
          <a:ln w="9525">
            <a:noFill/>
            <a:miter lim="800000"/>
            <a:headEnd/>
            <a:tailEnd/>
          </a:ln>
        </p:spPr>
      </p:pic>
      <p:sp>
        <p:nvSpPr>
          <p:cNvPr id="28677" name="Rectangle 4"/>
          <p:cNvSpPr>
            <a:spLocks noChangeArrowheads="1"/>
          </p:cNvSpPr>
          <p:nvPr/>
        </p:nvSpPr>
        <p:spPr bwMode="auto">
          <a:xfrm>
            <a:off x="4572000" y="0"/>
            <a:ext cx="4572000" cy="2032000"/>
          </a:xfrm>
          <a:prstGeom prst="rect">
            <a:avLst/>
          </a:prstGeom>
          <a:noFill/>
          <a:ln w="9525">
            <a:noFill/>
            <a:miter lim="800000"/>
            <a:headEnd/>
            <a:tailEnd/>
          </a:ln>
        </p:spPr>
        <p:txBody>
          <a:bodyPr>
            <a:spAutoFit/>
          </a:bodyPr>
          <a:lstStyle/>
          <a:p>
            <a:r>
              <a:rPr lang="en-US" b="1">
                <a:solidFill>
                  <a:schemeClr val="bg1"/>
                </a:solidFill>
                <a:latin typeface="Tempus Sans ITC" pitchFamily="82" charset="0"/>
              </a:rPr>
              <a:t>The purpose of goals is to focus our attention.  The mind will not reach toward achievement until it has clear objectives.  The magic begins when we set goals.  It is then that the switch is turned on, the current begins to flow, and the power to accomplish becomes a reality.</a:t>
            </a:r>
          </a:p>
        </p:txBody>
      </p:sp>
      <p:sp>
        <p:nvSpPr>
          <p:cNvPr id="28678" name="TextBox 5"/>
          <p:cNvSpPr txBox="1">
            <a:spLocks noChangeArrowheads="1"/>
          </p:cNvSpPr>
          <p:nvPr/>
        </p:nvSpPr>
        <p:spPr bwMode="auto">
          <a:xfrm>
            <a:off x="381000" y="1219200"/>
            <a:ext cx="3733800" cy="1446213"/>
          </a:xfrm>
          <a:prstGeom prst="rect">
            <a:avLst/>
          </a:prstGeom>
          <a:noFill/>
          <a:ln w="9525">
            <a:noFill/>
            <a:miter lim="800000"/>
            <a:headEnd/>
            <a:tailEnd/>
          </a:ln>
        </p:spPr>
        <p:txBody>
          <a:bodyPr>
            <a:spAutoFit/>
          </a:bodyPr>
          <a:lstStyle/>
          <a:p>
            <a:r>
              <a:rPr lang="en-US" sz="8800" b="1">
                <a:latin typeface="Tempus Sans ITC" pitchFamily="82" charset="0"/>
              </a:rPr>
              <a:t>GOALS</a:t>
            </a:r>
          </a:p>
        </p:txBody>
      </p:sp>
    </p:spTree>
  </p:cSld>
  <p:clrMapOvr>
    <a:masterClrMapping/>
  </p:clrMapOvr>
  <p:transition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11500" smtClean="0">
                <a:latin typeface="Tempus Sans ITC" pitchFamily="82" charset="0"/>
              </a:rPr>
              <a:t>Synergy</a:t>
            </a:r>
          </a:p>
        </p:txBody>
      </p:sp>
      <p:sp>
        <p:nvSpPr>
          <p:cNvPr id="47107" name="Content Placeholder 2"/>
          <p:cNvSpPr>
            <a:spLocks noGrp="1"/>
          </p:cNvSpPr>
          <p:nvPr>
            <p:ph idx="1"/>
          </p:nvPr>
        </p:nvSpPr>
        <p:spPr>
          <a:xfrm>
            <a:off x="0" y="4572000"/>
            <a:ext cx="5562600" cy="1752600"/>
          </a:xfrm>
        </p:spPr>
        <p:txBody>
          <a:bodyPr/>
          <a:lstStyle/>
          <a:p>
            <a:pPr>
              <a:buFont typeface="Arial" charset="0"/>
              <a:buNone/>
            </a:pPr>
            <a:r>
              <a:rPr lang="en-US" sz="2800" b="1" smtClean="0">
                <a:latin typeface="Tempus Sans ITC" pitchFamily="82" charset="0"/>
              </a:rPr>
              <a:t>The interaction of elements that when combined produce a total effect that is greater than the sum of the individual elements.</a:t>
            </a:r>
          </a:p>
        </p:txBody>
      </p:sp>
    </p:spTree>
  </p:cSld>
  <p:clrMapOvr>
    <a:masterClrMapping/>
  </p:clrMapOvr>
  <p:transition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981200"/>
            <a:ext cx="8229600" cy="1143000"/>
          </a:xfrm>
        </p:spPr>
        <p:txBody>
          <a:bodyPr/>
          <a:lstStyle/>
          <a:p>
            <a:r>
              <a:rPr lang="en-US" sz="8800" smtClean="0">
                <a:solidFill>
                  <a:schemeClr val="bg1"/>
                </a:solidFill>
                <a:latin typeface="Tempus Sans ITC" pitchFamily="82" charset="0"/>
              </a:rPr>
              <a:t>SUGGESTION</a:t>
            </a:r>
          </a:p>
        </p:txBody>
      </p:sp>
      <p:sp>
        <p:nvSpPr>
          <p:cNvPr id="48131" name="Content Placeholder 2"/>
          <p:cNvSpPr>
            <a:spLocks noGrp="1"/>
          </p:cNvSpPr>
          <p:nvPr>
            <p:ph idx="1"/>
          </p:nvPr>
        </p:nvSpPr>
        <p:spPr>
          <a:xfrm>
            <a:off x="381000" y="3352800"/>
            <a:ext cx="8229600" cy="1447800"/>
          </a:xfrm>
        </p:spPr>
        <p:txBody>
          <a:bodyPr/>
          <a:lstStyle/>
          <a:p>
            <a:pPr>
              <a:buFont typeface="Arial" charset="0"/>
              <a:buNone/>
            </a:pPr>
            <a:r>
              <a:rPr lang="en-US" sz="2000" b="1" smtClean="0">
                <a:solidFill>
                  <a:schemeClr val="bg1"/>
                </a:solidFill>
                <a:latin typeface="Tempus Sans ITC" pitchFamily="82" charset="0"/>
              </a:rPr>
              <a:t>	A change in what we tell ourselves will result in a change in our behavior.   Positive, repetitive self-talk changes our self-image.  </a:t>
            </a:r>
          </a:p>
          <a:p>
            <a:pPr>
              <a:buFont typeface="Arial" charset="0"/>
              <a:buNone/>
            </a:pPr>
            <a:r>
              <a:rPr lang="en-US" sz="2000" b="1" smtClean="0">
                <a:solidFill>
                  <a:schemeClr val="bg1"/>
                </a:solidFill>
                <a:latin typeface="Tempus Sans ITC" pitchFamily="82" charset="0"/>
              </a:rPr>
              <a:t>    The suggestions we offer to ourselves will be expressed in our actions.  What we impress upon our minds, we inevitably become.</a:t>
            </a:r>
          </a:p>
        </p:txBody>
      </p:sp>
    </p:spTree>
  </p:cSld>
  <p:clrMapOvr>
    <a:masterClrMapping/>
  </p:clrMapOvr>
  <p:transition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6">
              <a:lumMod val="40000"/>
              <a:lumOff val="60000"/>
            </a:schemeClr>
          </a:solidFill>
        </p:spPr>
        <p:txBody>
          <a:bodyPr/>
          <a:lstStyle/>
          <a:p>
            <a:pPr>
              <a:defRPr/>
            </a:pPr>
            <a:r>
              <a:rPr lang="en-US" sz="6000" dirty="0" smtClean="0">
                <a:latin typeface="Tempus Sans ITC" pitchFamily="82" charset="0"/>
              </a:rPr>
              <a:t>TIME MANAGEMENT</a:t>
            </a:r>
            <a:endParaRPr lang="en-US" sz="6000" dirty="0">
              <a:latin typeface="Tempus Sans ITC" pitchFamily="82" charset="0"/>
            </a:endParaRPr>
          </a:p>
        </p:txBody>
      </p:sp>
      <p:sp>
        <p:nvSpPr>
          <p:cNvPr id="3" name="Content Placeholder 2"/>
          <p:cNvSpPr>
            <a:spLocks noGrp="1"/>
          </p:cNvSpPr>
          <p:nvPr>
            <p:ph idx="1"/>
          </p:nvPr>
        </p:nvSpPr>
        <p:spPr>
          <a:xfrm>
            <a:off x="5181600" y="2895600"/>
            <a:ext cx="3733800" cy="3429000"/>
          </a:xfrm>
          <a:solidFill>
            <a:schemeClr val="accent6">
              <a:lumMod val="40000"/>
              <a:lumOff val="60000"/>
            </a:schemeClr>
          </a:solidFill>
        </p:spPr>
        <p:txBody>
          <a:bodyPr/>
          <a:lstStyle/>
          <a:p>
            <a:pPr>
              <a:buFont typeface="Arial" charset="0"/>
              <a:buNone/>
              <a:defRPr/>
            </a:pPr>
            <a:r>
              <a:rPr lang="en-US" sz="2000" b="1" dirty="0" smtClean="0">
                <a:latin typeface="Tempus Sans ITC" pitchFamily="82" charset="0"/>
              </a:rPr>
              <a:t>	Time can’t be managed. What can be managed are our activities and how we “spend” time.  All experts agree:  managing our activities begins with planning.  By knowing what is important for us…planning our work and working our plan…we become wise managers of our time.</a:t>
            </a:r>
            <a:endParaRPr lang="en-US" sz="2000" b="1" dirty="0">
              <a:latin typeface="Tempus Sans ITC" pitchFamily="82" charset="0"/>
            </a:endParaRPr>
          </a:p>
        </p:txBody>
      </p:sp>
    </p:spTree>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495800" y="152400"/>
            <a:ext cx="5105400" cy="1143000"/>
          </a:xfrm>
        </p:spPr>
        <p:txBody>
          <a:bodyPr/>
          <a:lstStyle/>
          <a:p>
            <a:r>
              <a:rPr lang="en-US" sz="9600" b="1" smtClean="0">
                <a:latin typeface="Tempus Sans ITC" pitchFamily="82" charset="0"/>
              </a:rPr>
              <a:t>TRUTH</a:t>
            </a:r>
          </a:p>
        </p:txBody>
      </p:sp>
      <p:sp>
        <p:nvSpPr>
          <p:cNvPr id="50179" name="Content Placeholder 2"/>
          <p:cNvSpPr>
            <a:spLocks noGrp="1"/>
          </p:cNvSpPr>
          <p:nvPr>
            <p:ph idx="1"/>
          </p:nvPr>
        </p:nvSpPr>
        <p:spPr/>
        <p:txBody>
          <a:bodyPr/>
          <a:lstStyle/>
          <a:p>
            <a:endParaRPr lang="en-US" smtClean="0"/>
          </a:p>
        </p:txBody>
      </p:sp>
      <p:sp>
        <p:nvSpPr>
          <p:cNvPr id="50180" name="TextBox 5"/>
          <p:cNvSpPr txBox="1">
            <a:spLocks noChangeArrowheads="1"/>
          </p:cNvSpPr>
          <p:nvPr/>
        </p:nvSpPr>
        <p:spPr bwMode="auto">
          <a:xfrm>
            <a:off x="4800600" y="3352800"/>
            <a:ext cx="3810000" cy="2246313"/>
          </a:xfrm>
          <a:prstGeom prst="rect">
            <a:avLst/>
          </a:prstGeom>
          <a:noFill/>
          <a:ln w="9525">
            <a:noFill/>
            <a:miter lim="800000"/>
            <a:headEnd/>
            <a:tailEnd/>
          </a:ln>
        </p:spPr>
        <p:txBody>
          <a:bodyPr>
            <a:spAutoFit/>
          </a:bodyPr>
          <a:lstStyle/>
          <a:p>
            <a:r>
              <a:rPr lang="en-US" sz="2000" b="1">
                <a:latin typeface="Tempus Sans ITC" pitchFamily="82" charset="0"/>
              </a:rPr>
              <a:t>Truth is what is.  Truth is neither good nor bad, ugly or beautiful.  Truth is just what exists…it is reality.  The successful are realists.  They are not trapped by false appearances.  They see the world as it is.</a:t>
            </a:r>
          </a:p>
        </p:txBody>
      </p:sp>
    </p:spTree>
  </p:cSld>
  <p:clrMapOvr>
    <a:masterClrMapping/>
  </p:clrMapOvr>
  <p:transition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9600" smtClean="0">
                <a:latin typeface="Tempus Sans ITC" pitchFamily="82" charset="0"/>
              </a:rPr>
              <a:t>VISION</a:t>
            </a:r>
          </a:p>
        </p:txBody>
      </p:sp>
      <p:sp>
        <p:nvSpPr>
          <p:cNvPr id="51203" name="Content Placeholder 2"/>
          <p:cNvSpPr>
            <a:spLocks noGrp="1"/>
          </p:cNvSpPr>
          <p:nvPr>
            <p:ph idx="1"/>
          </p:nvPr>
        </p:nvSpPr>
        <p:spPr>
          <a:xfrm>
            <a:off x="533400" y="1600200"/>
            <a:ext cx="8229600" cy="4525963"/>
          </a:xfrm>
        </p:spPr>
        <p:txBody>
          <a:bodyPr/>
          <a:lstStyle/>
          <a:p>
            <a:pPr>
              <a:buFont typeface="Arial" charset="0"/>
              <a:buNone/>
            </a:pPr>
            <a:r>
              <a:rPr lang="en-US" sz="2000" b="1" smtClean="0">
                <a:latin typeface="Tempus Sans ITC" pitchFamily="82" charset="0"/>
              </a:rPr>
              <a:t>Vision is the gift of seeing clearly what may be.   </a:t>
            </a:r>
          </a:p>
          <a:p>
            <a:pPr>
              <a:buFont typeface="Arial" charset="0"/>
              <a:buNone/>
            </a:pPr>
            <a:r>
              <a:rPr lang="en-US" sz="2000" b="1" smtClean="0">
                <a:latin typeface="Tempus Sans ITC" pitchFamily="82" charset="0"/>
              </a:rPr>
              <a:t>Vision expands our horizons. </a:t>
            </a:r>
          </a:p>
          <a:p>
            <a:pPr>
              <a:buFont typeface="Arial" charset="0"/>
              <a:buNone/>
            </a:pPr>
            <a:r>
              <a:rPr lang="en-US" sz="2000" b="1" smtClean="0">
                <a:latin typeface="Tempus Sans ITC" pitchFamily="82" charset="0"/>
              </a:rPr>
              <a:t>The more we see, the more we can achieve; </a:t>
            </a:r>
          </a:p>
          <a:p>
            <a:pPr>
              <a:buFont typeface="Arial" charset="0"/>
              <a:buNone/>
            </a:pPr>
            <a:r>
              <a:rPr lang="en-US" sz="2000" b="1" smtClean="0">
                <a:latin typeface="Tempus Sans ITC" pitchFamily="82" charset="0"/>
              </a:rPr>
              <a:t>The grander our vision, the more glorious our accomplishment.</a:t>
            </a:r>
          </a:p>
          <a:p>
            <a:pPr>
              <a:buFont typeface="Arial" charset="0"/>
              <a:buNone/>
            </a:pPr>
            <a:r>
              <a:rPr lang="en-US" sz="2000" b="1" smtClean="0">
                <a:latin typeface="Tempus Sans ITC" pitchFamily="82" charset="0"/>
              </a:rPr>
              <a:t>The courage to follow our dreams is the first step toward destiny.</a:t>
            </a:r>
          </a:p>
        </p:txBody>
      </p:sp>
    </p:spTree>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9600" smtClean="0">
                <a:latin typeface="Tempus Sans ITC" pitchFamily="82" charset="0"/>
              </a:rPr>
              <a:t>WISDOM</a:t>
            </a:r>
          </a:p>
        </p:txBody>
      </p:sp>
      <p:sp>
        <p:nvSpPr>
          <p:cNvPr id="52227" name="Content Placeholder 2"/>
          <p:cNvSpPr>
            <a:spLocks noGrp="1"/>
          </p:cNvSpPr>
          <p:nvPr>
            <p:ph idx="1"/>
          </p:nvPr>
        </p:nvSpPr>
        <p:spPr/>
        <p:txBody>
          <a:bodyPr/>
          <a:lstStyle/>
          <a:p>
            <a:pPr>
              <a:buFont typeface="Arial" charset="0"/>
              <a:buNone/>
            </a:pPr>
            <a:r>
              <a:rPr lang="en-US" sz="2400" b="1" smtClean="0">
                <a:latin typeface="Tempus Sans ITC" pitchFamily="82" charset="0"/>
              </a:rPr>
              <a:t>	Wisdom comes from the experience of living.  To travel the road of wisdom requires knowledge of ourselves and others…in love and hatred, in joy and sorrow, in victory and defeat.                              To experience life, and to know its				truth, this is wisdom.</a:t>
            </a:r>
          </a:p>
        </p:txBody>
      </p:sp>
    </p:spTree>
  </p:cSld>
  <p:clrMapOvr>
    <a:masterClrMapping/>
  </p:clrMapOvr>
  <p:transition advTm="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6248400" y="228600"/>
            <a:ext cx="2743200" cy="1323975"/>
          </a:xfrm>
          <a:prstGeom prst="rect">
            <a:avLst/>
          </a:prstGeom>
          <a:noFill/>
          <a:ln w="9525">
            <a:noFill/>
            <a:miter lim="800000"/>
            <a:headEnd/>
            <a:tailEnd/>
          </a:ln>
        </p:spPr>
        <p:txBody>
          <a:bodyPr>
            <a:spAutoFit/>
          </a:bodyPr>
          <a:lstStyle/>
          <a:p>
            <a:r>
              <a:rPr lang="en-US" sz="8000">
                <a:latin typeface="Tempus Sans ITC" pitchFamily="82" charset="0"/>
              </a:rPr>
              <a:t>LOVE</a:t>
            </a:r>
          </a:p>
        </p:txBody>
      </p:sp>
      <p:sp>
        <p:nvSpPr>
          <p:cNvPr id="53251" name="TextBox 2"/>
          <p:cNvSpPr txBox="1">
            <a:spLocks noChangeArrowheads="1"/>
          </p:cNvSpPr>
          <p:nvPr/>
        </p:nvSpPr>
        <p:spPr bwMode="auto">
          <a:xfrm>
            <a:off x="914400" y="990600"/>
            <a:ext cx="5105400" cy="2246313"/>
          </a:xfrm>
          <a:prstGeom prst="rect">
            <a:avLst/>
          </a:prstGeom>
          <a:noFill/>
          <a:ln w="9525">
            <a:noFill/>
            <a:miter lim="800000"/>
            <a:headEnd/>
            <a:tailEnd/>
          </a:ln>
        </p:spPr>
        <p:txBody>
          <a:bodyPr>
            <a:spAutoFit/>
          </a:bodyPr>
          <a:lstStyle/>
          <a:p>
            <a:r>
              <a:rPr lang="en-US" sz="2000" b="1">
                <a:latin typeface="Tempus Sans ITC" pitchFamily="82" charset="0"/>
              </a:rPr>
              <a:t>Love is the most important ingredient of success.  Without it, our life echoes emptiness.  With it, our life vibrates warmth and meaning.  Even in hardship, love shines through.  Therefore, search for love.  Once we have learned to love, we will have learned to live.</a:t>
            </a:r>
          </a:p>
        </p:txBody>
      </p:sp>
    </p:spTree>
  </p:cSld>
  <p:clrMapOvr>
    <a:masterClrMapping/>
  </p:clrMapOvr>
  <p:transition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10700" b="1" dirty="0" smtClean="0">
                <a:latin typeface="Tempus Sans ITC" pitchFamily="82" charset="0"/>
              </a:rPr>
              <a:t>GROWTH</a:t>
            </a:r>
            <a:r>
              <a:rPr lang="en-US" dirty="0" smtClean="0"/>
              <a:t>	</a:t>
            </a:r>
          </a:p>
        </p:txBody>
      </p:sp>
      <p:sp>
        <p:nvSpPr>
          <p:cNvPr id="29699" name="Content Placeholder 2"/>
          <p:cNvSpPr>
            <a:spLocks noGrp="1"/>
          </p:cNvSpPr>
          <p:nvPr>
            <p:ph idx="1"/>
          </p:nvPr>
        </p:nvSpPr>
        <p:spPr>
          <a:xfrm>
            <a:off x="457200" y="1371600"/>
            <a:ext cx="4191000" cy="3733800"/>
          </a:xfrm>
        </p:spPr>
        <p:txBody>
          <a:bodyPr/>
          <a:lstStyle/>
          <a:p>
            <a:pPr eaLnBrk="1" hangingPunct="1">
              <a:buFont typeface="Arial" charset="0"/>
              <a:buNone/>
            </a:pPr>
            <a:r>
              <a:rPr lang="en-US" sz="2400" b="1" smtClean="0">
                <a:latin typeface="Tempus Sans ITC" pitchFamily="82" charset="0"/>
              </a:rPr>
              <a:t>	Growth is the process of responding positively to change.  Grappling with hardships, trouble, and calamity; facing adversity in a spirit of determination and courage; loving and not being crushed by broken hopes; holding our head high; having done our best…this is growth.</a:t>
            </a:r>
          </a:p>
        </p:txBody>
      </p:sp>
    </p:spTree>
  </p:cSld>
  <p:clrMapOvr>
    <a:masterClrMapping/>
  </p:clrMapOvr>
  <p:transition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1000" r="-41000"/>
          </a:stretch>
        </a:blipFill>
        <a:effectLst/>
      </p:bgPr>
    </p:bg>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85800" y="457200"/>
            <a:ext cx="8153400" cy="1570038"/>
          </a:xfrm>
          <a:prstGeom prst="rect">
            <a:avLst/>
          </a:prstGeom>
          <a:noFill/>
          <a:ln w="9525">
            <a:noFill/>
            <a:miter lim="800000"/>
            <a:headEnd/>
            <a:tailEnd/>
          </a:ln>
        </p:spPr>
        <p:txBody>
          <a:bodyPr>
            <a:spAutoFit/>
          </a:bodyPr>
          <a:lstStyle/>
          <a:p>
            <a:pPr algn="ctr"/>
            <a:r>
              <a:rPr lang="en-US" sz="9600" b="1">
                <a:latin typeface="Tempus Sans ITC" pitchFamily="82" charset="0"/>
              </a:rPr>
              <a:t>HABIT</a:t>
            </a:r>
          </a:p>
        </p:txBody>
      </p:sp>
      <p:sp>
        <p:nvSpPr>
          <p:cNvPr id="30723" name="TextBox 2"/>
          <p:cNvSpPr txBox="1">
            <a:spLocks noChangeArrowheads="1"/>
          </p:cNvSpPr>
          <p:nvPr/>
        </p:nvSpPr>
        <p:spPr bwMode="auto">
          <a:xfrm>
            <a:off x="381000" y="4876800"/>
            <a:ext cx="8458200" cy="1938338"/>
          </a:xfrm>
          <a:prstGeom prst="rect">
            <a:avLst/>
          </a:prstGeom>
          <a:noFill/>
          <a:ln w="9525">
            <a:noFill/>
            <a:miter lim="800000"/>
            <a:headEnd/>
            <a:tailEnd/>
          </a:ln>
        </p:spPr>
        <p:txBody>
          <a:bodyPr>
            <a:spAutoFit/>
          </a:bodyPr>
          <a:lstStyle/>
          <a:p>
            <a:r>
              <a:rPr lang="en-US" sz="2400" b="1">
                <a:latin typeface="Tempus Sans ITC" pitchFamily="82" charset="0"/>
              </a:rPr>
              <a:t>The  force of habit can be swift to push us to failure or success.  The more we do something, the more likely we are to do it again.   Habit is like a cable…coiled, it binds us as its slave; stretched like a bridge, it enables us to walk across the deepest valley to freedom.</a:t>
            </a:r>
          </a:p>
        </p:txBody>
      </p:sp>
    </p:spTree>
  </p:cSld>
  <p:clrMapOvr>
    <a:masterClrMapping/>
  </p:clrMapOvr>
  <p:transition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609600" y="0"/>
            <a:ext cx="7772400" cy="1470025"/>
          </a:xfrm>
        </p:spPr>
        <p:txBody>
          <a:bodyPr/>
          <a:lstStyle/>
          <a:p>
            <a:pPr eaLnBrk="1" hangingPunct="1"/>
            <a:r>
              <a:rPr lang="en-US" sz="8800" b="1" smtClean="0">
                <a:latin typeface="Tempus Sans ITC" pitchFamily="82" charset="0"/>
              </a:rPr>
              <a:t>HAPPINESS</a:t>
            </a:r>
            <a:r>
              <a:rPr lang="en-US" smtClean="0"/>
              <a:t>	</a:t>
            </a:r>
          </a:p>
        </p:txBody>
      </p:sp>
      <p:sp>
        <p:nvSpPr>
          <p:cNvPr id="31747" name="Subtitle 2"/>
          <p:cNvSpPr>
            <a:spLocks noGrp="1"/>
          </p:cNvSpPr>
          <p:nvPr>
            <p:ph type="subTitle" idx="1"/>
          </p:nvPr>
        </p:nvSpPr>
        <p:spPr>
          <a:xfrm>
            <a:off x="0" y="4572000"/>
            <a:ext cx="8991600" cy="1752600"/>
          </a:xfrm>
        </p:spPr>
        <p:txBody>
          <a:bodyPr/>
          <a:lstStyle/>
          <a:p>
            <a:pPr eaLnBrk="1" hangingPunct="1"/>
            <a:r>
              <a:rPr lang="en-US" sz="2400" smtClean="0">
                <a:solidFill>
                  <a:srgbClr val="FF6600"/>
                </a:solidFill>
                <a:latin typeface="Tempus Sans ITC" pitchFamily="82" charset="0"/>
              </a:rPr>
              <a:t>We are happy when we are using our potential.  Striving against difficulties and overcoming them…reaching for achievement and finding it…this is happiness.  We are happy when we are learning, growing, and accomplishing.  Working toward a worthy goal that demands our best is the secret of happiness.</a:t>
            </a:r>
          </a:p>
        </p:txBody>
      </p:sp>
    </p:spTree>
  </p:cSld>
  <p:clrMapOvr>
    <a:masterClrMapping/>
  </p:clrMapOvr>
  <p:transition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Honesty</a:t>
            </a:r>
          </a:p>
        </p:txBody>
      </p:sp>
      <p:sp>
        <p:nvSpPr>
          <p:cNvPr id="32771" name="Content Placeholder 2"/>
          <p:cNvSpPr>
            <a:spLocks noGrp="1"/>
          </p:cNvSpPr>
          <p:nvPr>
            <p:ph idx="1"/>
          </p:nvPr>
        </p:nvSpPr>
        <p:spPr/>
        <p:txBody>
          <a:bodyPr/>
          <a:lstStyle/>
          <a:p>
            <a:pPr eaLnBrk="1" hangingPunct="1"/>
            <a:r>
              <a:rPr lang="en-US" smtClean="0"/>
              <a:t>Before us lie two paths…honesty and dishonesty.  The shortsighted embark on the dishonest path; the wise on the honest.  For the wise know the truth; in helping others we help ourselves; and in hurting others we hurt ourselves.  Character overshadows money, and trust rises above fame.  Honesty always has been and is still the best policy.</a:t>
            </a:r>
          </a:p>
        </p:txBody>
      </p:sp>
      <p:pic>
        <p:nvPicPr>
          <p:cNvPr id="32772" name="Picture 3" descr="richard-nowitz-abraham-lincoln-statue-in-lincoln-memorial-washington-d-c.jpg"/>
          <p:cNvPicPr>
            <a:picLocks noChangeAspect="1"/>
          </p:cNvPicPr>
          <p:nvPr/>
        </p:nvPicPr>
        <p:blipFill>
          <a:blip r:embed="rId2" cstate="print"/>
          <a:srcRect/>
          <a:stretch>
            <a:fillRect/>
          </a:stretch>
        </p:blipFill>
        <p:spPr bwMode="auto">
          <a:xfrm>
            <a:off x="0" y="9525"/>
            <a:ext cx="9144000" cy="13696950"/>
          </a:xfrm>
          <a:prstGeom prst="rect">
            <a:avLst/>
          </a:prstGeom>
          <a:noFill/>
          <a:ln w="9525">
            <a:noFill/>
            <a:miter lim="800000"/>
            <a:headEnd/>
            <a:tailEnd/>
          </a:ln>
        </p:spPr>
      </p:pic>
      <p:sp>
        <p:nvSpPr>
          <p:cNvPr id="32773" name="TextBox 5"/>
          <p:cNvSpPr txBox="1">
            <a:spLocks noChangeArrowheads="1"/>
          </p:cNvSpPr>
          <p:nvPr/>
        </p:nvSpPr>
        <p:spPr bwMode="auto">
          <a:xfrm>
            <a:off x="304800" y="1981200"/>
            <a:ext cx="3962400" cy="2862263"/>
          </a:xfrm>
          <a:prstGeom prst="rect">
            <a:avLst/>
          </a:prstGeom>
          <a:noFill/>
          <a:ln w="9525">
            <a:noFill/>
            <a:miter lim="800000"/>
            <a:headEnd/>
            <a:tailEnd/>
          </a:ln>
        </p:spPr>
        <p:txBody>
          <a:bodyPr>
            <a:spAutoFit/>
          </a:bodyPr>
          <a:lstStyle/>
          <a:p>
            <a:r>
              <a:rPr lang="en-US">
                <a:solidFill>
                  <a:srgbClr val="FFC000"/>
                </a:solidFill>
              </a:rPr>
              <a:t>Before us lie two paths…honesty and dishonesty.  The shortsighted embark on the dishonest path; the wise on the honest.  For the wise know the truth; in helping others we help ourselves; and in hurting others we hurt ourselves.  Character overshadows money, and trust rises above fame.  Honesty always has been and is still the best policy.</a:t>
            </a:r>
          </a:p>
        </p:txBody>
      </p:sp>
      <p:sp>
        <p:nvSpPr>
          <p:cNvPr id="32774" name="TextBox 6"/>
          <p:cNvSpPr txBox="1">
            <a:spLocks noChangeArrowheads="1"/>
          </p:cNvSpPr>
          <p:nvPr/>
        </p:nvSpPr>
        <p:spPr bwMode="auto">
          <a:xfrm>
            <a:off x="228600" y="228600"/>
            <a:ext cx="5641975" cy="1570038"/>
          </a:xfrm>
          <a:prstGeom prst="rect">
            <a:avLst/>
          </a:prstGeom>
          <a:noFill/>
          <a:ln w="9525">
            <a:noFill/>
            <a:miter lim="800000"/>
            <a:headEnd/>
            <a:tailEnd/>
          </a:ln>
        </p:spPr>
        <p:txBody>
          <a:bodyPr>
            <a:spAutoFit/>
          </a:bodyPr>
          <a:lstStyle/>
          <a:p>
            <a:r>
              <a:rPr lang="en-US" sz="9600" b="1">
                <a:solidFill>
                  <a:srgbClr val="FFC000"/>
                </a:solidFill>
                <a:latin typeface="Tempus Sans ITC" pitchFamily="82" charset="0"/>
              </a:rPr>
              <a:t>HONESTY</a:t>
            </a:r>
          </a:p>
        </p:txBody>
      </p:sp>
    </p:spTree>
  </p:cSld>
  <p:clrMapOvr>
    <a:masterClrMapping/>
  </p:clrMapOvr>
  <p:transition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5181600"/>
            <a:ext cx="7772400" cy="1470025"/>
          </a:xfrm>
        </p:spPr>
        <p:txBody>
          <a:bodyPr/>
          <a:lstStyle/>
          <a:p>
            <a:pPr eaLnBrk="1" hangingPunct="1"/>
            <a:r>
              <a:rPr lang="en-US" sz="11500" smtClean="0">
                <a:solidFill>
                  <a:schemeClr val="bg1"/>
                </a:solidFill>
                <a:latin typeface="Tempus Sans ITC" pitchFamily="82" charset="0"/>
              </a:rPr>
              <a:t>Imagination</a:t>
            </a:r>
          </a:p>
        </p:txBody>
      </p:sp>
      <p:sp>
        <p:nvSpPr>
          <p:cNvPr id="33795" name="Subtitle 2"/>
          <p:cNvSpPr>
            <a:spLocks noGrp="1"/>
          </p:cNvSpPr>
          <p:nvPr>
            <p:ph type="subTitle" idx="1"/>
          </p:nvPr>
        </p:nvSpPr>
        <p:spPr>
          <a:xfrm>
            <a:off x="0" y="0"/>
            <a:ext cx="9144000" cy="1143000"/>
          </a:xfrm>
          <a:solidFill>
            <a:schemeClr val="tx1"/>
          </a:solidFill>
        </p:spPr>
        <p:txBody>
          <a:bodyPr/>
          <a:lstStyle/>
          <a:p>
            <a:pPr eaLnBrk="1" hangingPunct="1"/>
            <a:r>
              <a:rPr lang="en-US" sz="1800" b="1" smtClean="0">
                <a:solidFill>
                  <a:schemeClr val="bg1"/>
                </a:solidFill>
                <a:latin typeface="Tempus Sans ITC" pitchFamily="82" charset="0"/>
              </a:rPr>
              <a:t>	Seeing all  possibilities, seeing all that can be done, and HOW it can be done, marks 	the power of imagination.  Our imagination is our own personal laboratory.  Here 	we can recreate events, map out plans, and visualize overcoming obstacles.  Imagination shows us how to turn possibility into </a:t>
            </a:r>
            <a:r>
              <a:rPr lang="en-US" sz="1800" smtClean="0">
                <a:solidFill>
                  <a:schemeClr val="bg1"/>
                </a:solidFill>
              </a:rPr>
              <a:t>reality.</a:t>
            </a:r>
          </a:p>
        </p:txBody>
      </p:sp>
    </p:spTree>
  </p:cSld>
  <p:clrMapOvr>
    <a:masterClrMapping/>
  </p:clrMapOvr>
  <p:transition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1143000"/>
          </a:xfrm>
        </p:spPr>
        <p:txBody>
          <a:bodyPr/>
          <a:lstStyle/>
          <a:p>
            <a:pPr eaLnBrk="1" hangingPunct="1"/>
            <a:r>
              <a:rPr lang="en-US" sz="8800" smtClean="0">
                <a:latin typeface="Tempus Sans ITC" pitchFamily="82" charset="0"/>
              </a:rPr>
              <a:t>INERTIA</a:t>
            </a:r>
            <a:r>
              <a:rPr lang="en-US" smtClean="0"/>
              <a:t/>
            </a:r>
            <a:br>
              <a:rPr lang="en-US" smtClean="0"/>
            </a:br>
            <a:endParaRPr lang="en-US" smtClean="0"/>
          </a:p>
        </p:txBody>
      </p:sp>
      <p:sp>
        <p:nvSpPr>
          <p:cNvPr id="34819" name="Content Placeholder 2"/>
          <p:cNvSpPr>
            <a:spLocks noGrp="1"/>
          </p:cNvSpPr>
          <p:nvPr>
            <p:ph idx="1"/>
          </p:nvPr>
        </p:nvSpPr>
        <p:spPr>
          <a:xfrm>
            <a:off x="228600" y="5029200"/>
            <a:ext cx="8229600" cy="1447800"/>
          </a:xfrm>
        </p:spPr>
        <p:txBody>
          <a:bodyPr/>
          <a:lstStyle/>
          <a:p>
            <a:pPr eaLnBrk="1" hangingPunct="1">
              <a:buFont typeface="Arial" charset="0"/>
              <a:buNone/>
            </a:pPr>
            <a:r>
              <a:rPr lang="en-US" sz="2400" b="1" smtClean="0">
                <a:latin typeface="Tempus Sans ITC" pitchFamily="82" charset="0"/>
              </a:rPr>
              <a:t>	The courage to begin separates dreamers from achievers.  Starting is the key; because if we want to be successful, we must start sometime.  The willingness to act…to overcome inertia…is the first step on the path to greatness.</a:t>
            </a:r>
          </a:p>
        </p:txBody>
      </p:sp>
    </p:spTree>
  </p:cSld>
  <p:clrMapOvr>
    <a:masterClrMapping/>
  </p:clrMapOvr>
  <p:transition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143000"/>
          </a:xfrm>
          <a:solidFill>
            <a:srgbClr val="FF3300"/>
          </a:solidFill>
        </p:spPr>
        <p:txBody>
          <a:bodyPr/>
          <a:lstStyle/>
          <a:p>
            <a:pPr eaLnBrk="1" hangingPunct="1"/>
            <a:r>
              <a:rPr lang="en-US" sz="8000" smtClean="0">
                <a:latin typeface="Tempus Sans ITC" pitchFamily="82" charset="0"/>
              </a:rPr>
              <a:t>MOMENTUM</a:t>
            </a:r>
          </a:p>
        </p:txBody>
      </p:sp>
      <p:sp>
        <p:nvSpPr>
          <p:cNvPr id="35843" name="Content Placeholder 2"/>
          <p:cNvSpPr>
            <a:spLocks noGrp="1"/>
          </p:cNvSpPr>
          <p:nvPr>
            <p:ph idx="1"/>
          </p:nvPr>
        </p:nvSpPr>
        <p:spPr>
          <a:xfrm>
            <a:off x="0" y="5410200"/>
            <a:ext cx="9144000" cy="1447800"/>
          </a:xfrm>
          <a:solidFill>
            <a:srgbClr val="FF3300"/>
          </a:solidFill>
        </p:spPr>
        <p:txBody>
          <a:bodyPr/>
          <a:lstStyle/>
          <a:p>
            <a:pPr eaLnBrk="1" hangingPunct="1">
              <a:buFont typeface="Arial" charset="0"/>
              <a:buNone/>
            </a:pPr>
            <a:r>
              <a:rPr lang="en-US" sz="2000" b="1" smtClean="0">
                <a:latin typeface="Tempus Sans ITC" pitchFamily="82" charset="0"/>
              </a:rPr>
              <a:t>	Goals are what keep us going.  To be continually working is not enough.  We must see clearly the next step.  To keep moving after achieving one goal, we must set a new one.  The key to momentum is always having something to look forward to.</a:t>
            </a:r>
          </a:p>
        </p:txBody>
      </p:sp>
    </p:spTree>
  </p:cSld>
  <p:clrMapOvr>
    <a:masterClrMapping/>
  </p:clrMapOvr>
  <p:transition advTm="2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146088</TotalTime>
  <Words>744</Words>
  <Application>Microsoft Office PowerPoint</Application>
  <PresentationFormat>On-screen Show (4:3)</PresentationFormat>
  <Paragraphs>63</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Tempus Sans ITC</vt:lpstr>
      <vt:lpstr>Script MT Bold</vt:lpstr>
      <vt:lpstr>Stencil</vt:lpstr>
      <vt:lpstr>Office Theme</vt:lpstr>
      <vt:lpstr>GIVING</vt:lpstr>
      <vt:lpstr>GOALS </vt:lpstr>
      <vt:lpstr>GROWTH </vt:lpstr>
      <vt:lpstr>Slide 4</vt:lpstr>
      <vt:lpstr>HAPPINESS </vt:lpstr>
      <vt:lpstr>Honesty</vt:lpstr>
      <vt:lpstr>Imagination</vt:lpstr>
      <vt:lpstr>INERTIA </vt:lpstr>
      <vt:lpstr>MOMENTUM</vt:lpstr>
      <vt:lpstr>MOTIVATION</vt:lpstr>
      <vt:lpstr>POWER</vt:lpstr>
      <vt:lpstr>OPPORTUNITY </vt:lpstr>
      <vt:lpstr>PERSISTENCE</vt:lpstr>
      <vt:lpstr>PLANNING</vt:lpstr>
      <vt:lpstr>POSSIBILITIES</vt:lpstr>
      <vt:lpstr>RESPONSIBILITY</vt:lpstr>
      <vt:lpstr>SECURITY</vt:lpstr>
      <vt:lpstr>Slide 18</vt:lpstr>
      <vt:lpstr>SIMPLICITY</vt:lpstr>
      <vt:lpstr>Synergy</vt:lpstr>
      <vt:lpstr>SUGGESTION</vt:lpstr>
      <vt:lpstr>TIME MANAGEMENT</vt:lpstr>
      <vt:lpstr>TRUTH</vt:lpstr>
      <vt:lpstr>VISION</vt:lpstr>
      <vt:lpstr>WISDOM</vt:lpstr>
      <vt:lpstr>Slide 26</vt:lpstr>
    </vt:vector>
  </TitlesOfParts>
  <Company>RRISD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044stevensonj</dc:creator>
  <cp:lastModifiedBy>e129786</cp:lastModifiedBy>
  <cp:revision>7036</cp:revision>
  <dcterms:created xsi:type="dcterms:W3CDTF">2011-08-15T18:47:15Z</dcterms:created>
  <dcterms:modified xsi:type="dcterms:W3CDTF">2013-05-23T18:38:03Z</dcterms:modified>
</cp:coreProperties>
</file>